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6"/>
  </p:notesMasterIdLst>
  <p:handoutMasterIdLst>
    <p:handoutMasterId r:id="rId17"/>
  </p:handoutMasterIdLst>
  <p:sldIdLst>
    <p:sldId id="446" r:id="rId5"/>
    <p:sldId id="447" r:id="rId6"/>
    <p:sldId id="453" r:id="rId7"/>
    <p:sldId id="449" r:id="rId8"/>
    <p:sldId id="457" r:id="rId9"/>
    <p:sldId id="454" r:id="rId10"/>
    <p:sldId id="443" r:id="rId11"/>
    <p:sldId id="455" r:id="rId12"/>
    <p:sldId id="433" r:id="rId13"/>
    <p:sldId id="460" r:id="rId14"/>
    <p:sldId id="4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7962"/>
    <a:srgbClr val="DAD5D1"/>
    <a:srgbClr val="FFFFFF"/>
    <a:srgbClr val="29282D"/>
    <a:srgbClr val="6568AC"/>
    <a:srgbClr val="776B4D"/>
    <a:srgbClr val="F2F0EB"/>
    <a:srgbClr val="AEA393"/>
    <a:srgbClr val="7D6661"/>
    <a:srgbClr val="635C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72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2634" y="150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12/11/2025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4.jpeg>
</file>

<file path=ppt/media/image5.jpe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12/11/2025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08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8ED4C-30E3-FAAD-DA67-4858DA8DA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819649-B6BB-82F9-E68E-92F54DB0AB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296714-2167-7E2B-AD65-46991C7205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39500-5B85-DFEB-C69B-616447E891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5311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654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600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259281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75" y="500823"/>
            <a:ext cx="9097973" cy="6423851"/>
          </a:xfrm>
        </p:spPr>
        <p:txBody>
          <a:bodyPr anchor="t" anchorCtr="0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4000" b="1" dirty="0"/>
              <a:t>Financial market project </a:t>
            </a:r>
            <a:br>
              <a:rPr lang="en-US" sz="4000" b="1" dirty="0"/>
            </a:br>
            <a:r>
              <a:rPr lang="en-US" sz="4000" b="1" dirty="0"/>
              <a:t>Post graduate diploma in data science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3100" b="1" dirty="0"/>
              <a:t>Werner Visser </a:t>
            </a:r>
            <a:br>
              <a:rPr lang="en-US" sz="3100" b="1" dirty="0"/>
            </a:br>
            <a:r>
              <a:rPr lang="en-US" sz="3100" b="1" dirty="0"/>
              <a:t>Student id: </a:t>
            </a:r>
            <a:r>
              <a:rPr lang="en-ZA" sz="3100" dirty="0"/>
              <a:t>4295158847</a:t>
            </a:r>
            <a:br>
              <a:rPr lang="en-ZA" sz="3100" dirty="0"/>
            </a:br>
            <a:br>
              <a:rPr lang="en-US" sz="3100" b="1" dirty="0"/>
            </a:br>
            <a:r>
              <a:rPr lang="en-US" sz="3100" b="1" dirty="0"/>
              <a:t>Part of the Financial Markets team </a:t>
            </a:r>
            <a:br>
              <a:rPr lang="en-US" sz="3100" b="1" dirty="0"/>
            </a:br>
            <a:r>
              <a:rPr lang="en-US" sz="3100" b="1" dirty="0"/>
              <a:t>(Pablo, OKSANA, BARRY, FINN, ISMAEL, Zuzanna)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CD851-FB65-5043-E801-3A40803F9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7C08DDD-0B2B-268B-5257-8C0DE9EAC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4025" y="71829"/>
            <a:ext cx="6537325" cy="6730517"/>
          </a:xfrm>
          <a:prstGeom prst="rect">
            <a:avLst/>
          </a:prstGeom>
        </p:spPr>
      </p:pic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87808357-28C5-8F84-7C6B-BBBC51E905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4960916"/>
              </p:ext>
            </p:extLst>
          </p:nvPr>
        </p:nvGraphicFramePr>
        <p:xfrm>
          <a:off x="292100" y="1023775"/>
          <a:ext cx="5168902" cy="564489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166303">
                  <a:extLst>
                    <a:ext uri="{9D8B030D-6E8A-4147-A177-3AD203B41FA5}">
                      <a16:colId xmlns:a16="http://schemas.microsoft.com/office/drawing/2014/main" val="122171234"/>
                    </a:ext>
                  </a:extLst>
                </a:gridCol>
                <a:gridCol w="1451222">
                  <a:extLst>
                    <a:ext uri="{9D8B030D-6E8A-4147-A177-3AD203B41FA5}">
                      <a16:colId xmlns:a16="http://schemas.microsoft.com/office/drawing/2014/main" val="1750984591"/>
                    </a:ext>
                  </a:extLst>
                </a:gridCol>
                <a:gridCol w="1309420">
                  <a:extLst>
                    <a:ext uri="{9D8B030D-6E8A-4147-A177-3AD203B41FA5}">
                      <a16:colId xmlns:a16="http://schemas.microsoft.com/office/drawing/2014/main" val="2540342402"/>
                    </a:ext>
                  </a:extLst>
                </a:gridCol>
                <a:gridCol w="1241957">
                  <a:extLst>
                    <a:ext uri="{9D8B030D-6E8A-4147-A177-3AD203B41FA5}">
                      <a16:colId xmlns:a16="http://schemas.microsoft.com/office/drawing/2014/main" val="547059875"/>
                    </a:ext>
                  </a:extLst>
                </a:gridCol>
              </a:tblGrid>
              <a:tr h="28830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>
                          <a:effectLst/>
                        </a:rPr>
                        <a:t>Phase</a:t>
                      </a:r>
                      <a:endParaRPr lang="en-ZA" sz="900" kern="10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>
                          <a:effectLst/>
                        </a:rPr>
                        <a:t>Description</a:t>
                      </a:r>
                      <a:endParaRPr lang="en-ZA" sz="900" kern="10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Key Deliverables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Deliverables Month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676499963"/>
                  </a:ext>
                </a:extLst>
              </a:tr>
              <a:tr h="97234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1050" b="0" kern="100" dirty="0">
                          <a:effectLst/>
                        </a:rPr>
                        <a:t>Phase 1: Data Acquisition &amp; Cleaning</a:t>
                      </a:r>
                      <a:br>
                        <a:rPr lang="en-ZA" sz="1050" b="0" kern="100" dirty="0">
                          <a:effectLst/>
                        </a:rPr>
                      </a:br>
                      <a:endParaRPr lang="en-ZA" sz="1050" b="0" i="1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Collect OHLC data (6 years), calculate returns, handle missing data, and create indicator variables (Year/Quarter).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Finalized Master Data Table.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end of May 2025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341086512"/>
                  </a:ext>
                </a:extLst>
              </a:tr>
              <a:tr h="12125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1050" b="0" kern="100" dirty="0">
                          <a:effectLst/>
                        </a:rPr>
                        <a:t>Phase 2: Exploratory Data Analysis (EDA)</a:t>
                      </a:r>
                      <a:br>
                        <a:rPr lang="en-ZA" sz="1050" b="0" kern="100" dirty="0">
                          <a:effectLst/>
                        </a:rPr>
                      </a:br>
                      <a:endParaRPr lang="en-ZA" sz="1050" b="0" i="1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 err="1">
                          <a:effectLst/>
                        </a:rPr>
                        <a:t>Analyze</a:t>
                      </a:r>
                      <a:r>
                        <a:rPr lang="en-ZA" sz="900" kern="100" dirty="0">
                          <a:effectLst/>
                        </a:rPr>
                        <a:t> 5-year performance (Box Plots, Summary Tables, Heat Maps), conduct correlation analysis, and </a:t>
                      </a:r>
                      <a:r>
                        <a:rPr lang="en-ZA" sz="900" kern="100" dirty="0" err="1">
                          <a:effectLst/>
                        </a:rPr>
                        <a:t>analyze</a:t>
                      </a:r>
                      <a:r>
                        <a:rPr lang="en-ZA" sz="900" kern="100" dirty="0">
                          <a:effectLst/>
                        </a:rPr>
                        <a:t> pre-post COVID recovery periods.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>
                          <a:effectLst/>
                        </a:rPr>
                        <a:t>Correlation Matrices (Full Period &amp; 2024), Recovery Timeline Analysis.</a:t>
                      </a:r>
                      <a:endParaRPr lang="en-ZA" sz="900" kern="10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end of May 2025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194675133"/>
                  </a:ext>
                </a:extLst>
              </a:tr>
              <a:tr h="12125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1050" b="0" kern="100" dirty="0">
                          <a:effectLst/>
                        </a:rPr>
                        <a:t>Phase 3: Binary Logistic Regression</a:t>
                      </a:r>
                      <a:br>
                        <a:rPr lang="en-ZA" sz="1050" b="0" kern="100" dirty="0">
                          <a:effectLst/>
                        </a:rPr>
                      </a:br>
                      <a:br>
                        <a:rPr lang="en-ZA" sz="1050" b="0" kern="100" dirty="0">
                          <a:effectLst/>
                        </a:rPr>
                      </a:br>
                      <a:endParaRPr lang="en-ZA" sz="1050" b="0" i="1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Split data (80/20), run linear model to predict Nifty direction using lagged global returns/VIX, check multicollinearity (VIF), and optimize threshold.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Logit Model with Significant Variables, Train/Test AUC, and Optimal Threshold (0.489) Metrics.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July 2025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183952793"/>
                  </a:ext>
                </a:extLst>
              </a:tr>
              <a:tr h="73216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1050" b="0" kern="100" dirty="0">
                          <a:effectLst/>
                        </a:rPr>
                        <a:t>Phase 4: Machine Learning Comparison</a:t>
                      </a:r>
                      <a:br>
                        <a:rPr lang="en-ZA" sz="1050" b="0" kern="100" dirty="0">
                          <a:effectLst/>
                        </a:rPr>
                      </a:br>
                      <a:endParaRPr lang="en-ZA" sz="1050" b="0" i="1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>
                          <a:effectLst/>
                        </a:rPr>
                        <a:t>Apply Naïve Bayes, Decision Tree, and Random Forest methods to the directional prediction task.</a:t>
                      </a:r>
                      <a:endParaRPr lang="en-ZA" sz="900" kern="10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Model Comparison Table, Final Model Selection (Random Forest, Test AUC 0.826).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September 2025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932608337"/>
                  </a:ext>
                </a:extLst>
              </a:tr>
              <a:tr h="12125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1050" b="0" kern="100" dirty="0">
                          <a:effectLst/>
                        </a:rPr>
                        <a:t>Phase 5: Text Mining &amp; Sentiment Analysis</a:t>
                      </a:r>
                      <a:br>
                        <a:rPr lang="en-ZA" sz="1050" b="0" kern="100" dirty="0">
                          <a:effectLst/>
                        </a:rPr>
                      </a:br>
                      <a:endParaRPr lang="en-ZA" sz="1050" b="0" i="1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>
                          <a:effectLst/>
                        </a:rPr>
                        <a:t>Clean simulated Nifty Twitter/X data, perform tokenization/stopword removal, generate WordCloud, and apply VADER Sentiment Analysis.</a:t>
                      </a:r>
                      <a:endParaRPr lang="en-ZA" sz="900" kern="10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Sentiment Distribution Visualizations (Bar Chart, Pie Chart, Histogram).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ZA" sz="900" kern="100" dirty="0">
                          <a:effectLst/>
                        </a:rPr>
                        <a:t>October 2025</a:t>
                      </a:r>
                      <a:endParaRPr lang="en-ZA" sz="900" kern="100" dirty="0">
                        <a:effectLst/>
                        <a:latin typeface="Garamond" panose="02020404030301010803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91937626"/>
                  </a:ext>
                </a:extLst>
              </a:tr>
            </a:tbl>
          </a:graphicData>
        </a:graphic>
      </p:graphicFrame>
      <p:sp>
        <p:nvSpPr>
          <p:cNvPr id="24" name="Rectangle 23">
            <a:extLst>
              <a:ext uri="{FF2B5EF4-FFF2-40B4-BE49-F238E27FC236}">
                <a16:creationId xmlns:a16="http://schemas.microsoft.com/office/drawing/2014/main" id="{E1767FBA-4068-EA38-8CCE-2C6394CD1490}"/>
              </a:ext>
            </a:extLst>
          </p:cNvPr>
          <p:cNvSpPr/>
          <p:nvPr/>
        </p:nvSpPr>
        <p:spPr>
          <a:xfrm>
            <a:off x="0" y="189329"/>
            <a:ext cx="4197350" cy="650849"/>
          </a:xfrm>
          <a:prstGeom prst="rect">
            <a:avLst/>
          </a:prstGeom>
          <a:solidFill>
            <a:srgbClr val="8F796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F751FC0-8A06-8F0A-C2A8-0DCD57D9751E}"/>
              </a:ext>
            </a:extLst>
          </p:cNvPr>
          <p:cNvSpPr txBox="1"/>
          <p:nvPr/>
        </p:nvSpPr>
        <p:spPr>
          <a:xfrm>
            <a:off x="765175" y="225171"/>
            <a:ext cx="2667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sz="2400" dirty="0">
                <a:solidFill>
                  <a:schemeClr val="tx1"/>
                </a:solidFill>
                <a:latin typeface="Segoe UI Light (Headings)"/>
              </a:rPr>
              <a:t>PROJECT PLAN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122E278-32EE-E69C-E4F9-AB439B0440ED}"/>
              </a:ext>
            </a:extLst>
          </p:cNvPr>
          <p:cNvSpPr/>
          <p:nvPr/>
        </p:nvSpPr>
        <p:spPr>
          <a:xfrm>
            <a:off x="120651" y="71829"/>
            <a:ext cx="11899900" cy="671434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061826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136AB81-943C-1B4D-BD50-9D375CEC6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1925"/>
            <a:ext cx="3390900" cy="1000125"/>
          </a:xfrm>
          <a:ln>
            <a:noFill/>
          </a:ln>
        </p:spPr>
        <p:style>
          <a:lnRef idx="0">
            <a:scrgbClr r="0" g="0" b="0"/>
          </a:lnRef>
          <a:fillRef idx="1002">
            <a:schemeClr val="dk1"/>
          </a:fillRef>
          <a:effectRef idx="0">
            <a:scrgbClr r="0" g="0" b="0"/>
          </a:effectRef>
          <a:fontRef idx="major"/>
        </p:style>
        <p:txBody>
          <a:bodyPr/>
          <a:lstStyle/>
          <a:p>
            <a:r>
              <a:rPr lang="en-US" dirty="0"/>
              <a:t>KEY INSIGHTS</a:t>
            </a:r>
            <a:endParaRPr lang="en-ZA" dirty="0"/>
          </a:p>
        </p:txBody>
      </p:sp>
      <p:pic>
        <p:nvPicPr>
          <p:cNvPr id="7" name="Picture Placeholder 7" descr="A picture of a dog with his left ear standing up and wearing a scarf">
            <a:extLst>
              <a:ext uri="{FF2B5EF4-FFF2-40B4-BE49-F238E27FC236}">
                <a16:creationId xmlns:a16="http://schemas.microsoft.com/office/drawing/2014/main" id="{4E14E46C-5DDB-A365-E329-A5F6DA97DE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1" r="8809"/>
          <a:stretch/>
        </p:blipFill>
        <p:spPr>
          <a:xfrm>
            <a:off x="7486048" y="161925"/>
            <a:ext cx="4562856" cy="64008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80DDE36-88D6-271C-99CA-46F7BF2753F4}"/>
              </a:ext>
            </a:extLst>
          </p:cNvPr>
          <p:cNvSpPr txBox="1"/>
          <p:nvPr/>
        </p:nvSpPr>
        <p:spPr>
          <a:xfrm>
            <a:off x="295275" y="1225689"/>
            <a:ext cx="619125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modelling phase showed that global market movements do contain useful signals for anticipating how the NIFTY50 is likely to open on the following day. </a:t>
            </a:r>
          </a:p>
          <a:p>
            <a:endParaRPr lang="en-US" dirty="0"/>
          </a:p>
          <a:p>
            <a:r>
              <a:rPr lang="en-US" dirty="0"/>
              <a:t>Among all approaches tested, the </a:t>
            </a:r>
            <a:r>
              <a:rPr lang="en-US" b="1" dirty="0"/>
              <a:t>Random Forest model</a:t>
            </a:r>
            <a:r>
              <a:rPr lang="en-US" dirty="0"/>
              <a:t> consistently delivered the most reliable predictions, handling the complexity and subtle patterns in the data better than simpler statistical methods. </a:t>
            </a:r>
          </a:p>
          <a:p>
            <a:endParaRPr lang="en-US" dirty="0"/>
          </a:p>
          <a:p>
            <a:r>
              <a:rPr lang="en-US" dirty="0"/>
              <a:t>While no model can perfectly predict short-term market direction, the Random Forest demonstrated a strong ability to separate meaningful trends from noise and remained stable when tested on unseen data. </a:t>
            </a:r>
          </a:p>
          <a:p>
            <a:endParaRPr lang="en-US" dirty="0"/>
          </a:p>
          <a:p>
            <a:r>
              <a:rPr lang="en-US" dirty="0"/>
              <a:t>Overall, the project confirms that combining multiple global indices into a single predictive framework provides a solid foundation for short-term market insight, with the Random Forest emerging as the most dependable choice for this task.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7902907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standing on a rock while looking at the ocean wave with outstretched arms">
            <a:extLst>
              <a:ext uri="{FF2B5EF4-FFF2-40B4-BE49-F238E27FC236}">
                <a16:creationId xmlns:a16="http://schemas.microsoft.com/office/drawing/2014/main" id="{8C1A64BB-92C4-44CC-9AB7-8416F1B9BF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/>
          <a:lstStyle/>
          <a:p>
            <a:r>
              <a:rPr lang="en-US" dirty="0"/>
              <a:t>Project background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1228" y="1983864"/>
            <a:ext cx="8340022" cy="4197096"/>
          </a:xfrm>
        </p:spPr>
        <p:txBody>
          <a:bodyPr/>
          <a:lstStyle/>
          <a:p>
            <a:r>
              <a:rPr lang="en-ZA" b="1" dirty="0"/>
              <a:t>Global Market Interconnectedness</a:t>
            </a:r>
            <a:endParaRPr lang="en-ZA" dirty="0"/>
          </a:p>
          <a:p>
            <a:r>
              <a:rPr lang="en-ZA" dirty="0"/>
              <a:t>This project seeks to analyse the interconnectedness of major global equity markets following a period of significant systemic shocks.</a:t>
            </a:r>
          </a:p>
          <a:p>
            <a:pPr lvl="0"/>
            <a:r>
              <a:rPr lang="en-ZA" dirty="0"/>
              <a:t>The study focuses on six major global market indices—</a:t>
            </a:r>
            <a:r>
              <a:rPr lang="en-ZA" b="1" dirty="0"/>
              <a:t>Nifty 50</a:t>
            </a:r>
            <a:r>
              <a:rPr lang="en-ZA" dirty="0"/>
              <a:t> (India), </a:t>
            </a:r>
            <a:r>
              <a:rPr lang="en-ZA" b="1" dirty="0"/>
              <a:t>Dow Jones Index</a:t>
            </a:r>
            <a:r>
              <a:rPr lang="en-ZA" dirty="0"/>
              <a:t>, </a:t>
            </a:r>
            <a:r>
              <a:rPr lang="en-ZA" b="1" dirty="0"/>
              <a:t>Nasdaq</a:t>
            </a:r>
            <a:r>
              <a:rPr lang="en-ZA" dirty="0"/>
              <a:t> (United States), </a:t>
            </a:r>
            <a:r>
              <a:rPr lang="en-ZA" b="1" dirty="0"/>
              <a:t>Hang Seng</a:t>
            </a:r>
            <a:r>
              <a:rPr lang="en-ZA" dirty="0"/>
              <a:t> (Hong Kong), </a:t>
            </a:r>
            <a:r>
              <a:rPr lang="en-ZA" b="1" dirty="0"/>
              <a:t>Nikkei 225</a:t>
            </a:r>
            <a:r>
              <a:rPr lang="en-ZA" dirty="0"/>
              <a:t> (Japan), and </a:t>
            </a:r>
            <a:r>
              <a:rPr lang="en-ZA" b="1" dirty="0"/>
              <a:t>DAX</a:t>
            </a:r>
            <a:r>
              <a:rPr lang="en-ZA" dirty="0"/>
              <a:t> (Germany)—alongside the </a:t>
            </a:r>
            <a:r>
              <a:rPr lang="en-ZA" b="1" dirty="0"/>
              <a:t>VIX</a:t>
            </a:r>
            <a:r>
              <a:rPr lang="en-ZA" dirty="0"/>
              <a:t> (Volatility Index or 'Fear Factor').</a:t>
            </a:r>
          </a:p>
          <a:p>
            <a:pPr lvl="0"/>
            <a:r>
              <a:rPr lang="en-ZA" dirty="0"/>
              <a:t>The primary period of analysis covers daily returns from </a:t>
            </a:r>
            <a:r>
              <a:rPr lang="en-ZA" b="1" dirty="0"/>
              <a:t>2019 to 2024</a:t>
            </a:r>
            <a:r>
              <a:rPr lang="en-ZA" dirty="0"/>
              <a:t>.</a:t>
            </a:r>
          </a:p>
          <a:p>
            <a:pPr lvl="0"/>
            <a:r>
              <a:rPr lang="en-ZA" dirty="0"/>
              <a:t>We observed a </a:t>
            </a:r>
            <a:r>
              <a:rPr lang="en-ZA" b="1" dirty="0"/>
              <a:t>clear volatility cycle</a:t>
            </a:r>
            <a:r>
              <a:rPr lang="en-ZA" dirty="0"/>
              <a:t>: a sharp expansion during the 2020 global shock (COVID-19) followed by contraction as markets stabilized.</a:t>
            </a:r>
          </a:p>
          <a:p>
            <a:pPr lvl="0"/>
            <a:r>
              <a:rPr lang="en-ZA" dirty="0"/>
              <a:t>The analysis confirms that shocks in major economies (e.g., the U.S.) transmit globally but with varying intensity across regions.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BAF352-BD31-082E-A5F7-CEB3FF28C28E}"/>
              </a:ext>
            </a:extLst>
          </p:cNvPr>
          <p:cNvSpPr txBox="1"/>
          <p:nvPr/>
        </p:nvSpPr>
        <p:spPr>
          <a:xfrm>
            <a:off x="9916228" y="3029545"/>
            <a:ext cx="22757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</a:rPr>
              <a:t>“When you stand still long enough to see the pattern, the world starts making sense.”</a:t>
            </a:r>
            <a:endParaRPr lang="en-ZA" sz="10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85113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AE2761-B3B0-22D7-FDF6-3A33D7A75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standing on a rock while looking at the ocean wave with outstretched arms">
            <a:extLst>
              <a:ext uri="{FF2B5EF4-FFF2-40B4-BE49-F238E27FC236}">
                <a16:creationId xmlns:a16="http://schemas.microsoft.com/office/drawing/2014/main" id="{E7503C77-BD58-32A3-54C9-4E96288178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C42B513E-2231-264F-5B29-6ABF68CD3A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2B74CD3-F9B5-3346-11E3-7A04BC21F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/>
          <a:lstStyle/>
          <a:p>
            <a:r>
              <a:rPr lang="en-US" dirty="0"/>
              <a:t>Project background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ED5772-A0CC-65F3-255F-59D45EAE99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1951846"/>
            <a:ext cx="7948836" cy="4398154"/>
          </a:xfrm>
        </p:spPr>
        <p:txBody>
          <a:bodyPr/>
          <a:lstStyle/>
          <a:p>
            <a:r>
              <a:rPr lang="en-ZA" b="1" dirty="0"/>
              <a:t>Predictive Goal</a:t>
            </a:r>
            <a:endParaRPr lang="en-ZA" dirty="0"/>
          </a:p>
          <a:p>
            <a:r>
              <a:rPr lang="en-ZA" dirty="0"/>
              <a:t>The core objective is to determine whether movements in global indices and volatility act as significant indicators for the daily opening direction of the Nifty 50.</a:t>
            </a:r>
          </a:p>
          <a:p>
            <a:pPr lvl="0"/>
            <a:r>
              <a:rPr lang="en-ZA" dirty="0"/>
              <a:t>This insight is foundational for subsequent predictive modelling, where </a:t>
            </a:r>
            <a:r>
              <a:rPr lang="en-ZA" b="1" dirty="0"/>
              <a:t>global co-movements serve as explanatory features</a:t>
            </a:r>
            <a:r>
              <a:rPr lang="en-ZA" dirty="0"/>
              <a:t> for Nifty's directional dynamics.</a:t>
            </a:r>
          </a:p>
          <a:p>
            <a:pPr lvl="0"/>
            <a:r>
              <a:rPr lang="en-ZA" dirty="0"/>
              <a:t>We aim to integrate metrics capturing risk appetite and stress dynamics (like the VIX) at the start of the day to enhance predictive frameworks.</a:t>
            </a:r>
          </a:p>
          <a:p>
            <a:pPr lvl="0"/>
            <a:r>
              <a:rPr lang="en-ZA" dirty="0"/>
              <a:t>The analysis includes an examination of short-term sentiment spillover, such as how often global indices record a positive daily return when the Nifty opens strong.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633CF4-71AA-4F97-3109-27A0ED2F477B}"/>
              </a:ext>
            </a:extLst>
          </p:cNvPr>
          <p:cNvSpPr txBox="1"/>
          <p:nvPr/>
        </p:nvSpPr>
        <p:spPr>
          <a:xfrm>
            <a:off x="9763125" y="3244334"/>
            <a:ext cx="175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>
                <a:solidFill>
                  <a:schemeClr val="bg1"/>
                </a:solidFill>
              </a:rPr>
              <a:t>“Every insight begins as a moment of openness.”</a:t>
            </a:r>
            <a:endParaRPr lang="en-ZA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8443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6067" y="2982284"/>
            <a:ext cx="2965533" cy="859880"/>
          </a:xfrm>
          <a:solidFill>
            <a:schemeClr val="accent6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just"/>
            <a:r>
              <a:rPr lang="en-US" dirty="0"/>
              <a:t>Data inputs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EC23CA8-5FAE-EC7C-2FCD-C435F1E0FCCD}"/>
              </a:ext>
            </a:extLst>
          </p:cNvPr>
          <p:cNvSpPr/>
          <p:nvPr/>
        </p:nvSpPr>
        <p:spPr>
          <a:xfrm>
            <a:off x="8991600" y="973096"/>
            <a:ext cx="3017311" cy="12494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Yahoo Finance</a:t>
            </a:r>
            <a:br>
              <a:rPr lang="en-US" dirty="0"/>
            </a:br>
            <a:r>
              <a:rPr lang="en-US" sz="1100" dirty="0"/>
              <a:t>via its python package</a:t>
            </a:r>
          </a:p>
          <a:p>
            <a:pPr algn="ctr"/>
            <a:r>
              <a:rPr lang="en-US" sz="1100" dirty="0"/>
              <a:t>“</a:t>
            </a:r>
            <a:r>
              <a:rPr lang="en-US" sz="1100" dirty="0" err="1"/>
              <a:t>yfinance</a:t>
            </a:r>
            <a:r>
              <a:rPr lang="en-US" sz="1100" dirty="0"/>
              <a:t>”</a:t>
            </a:r>
            <a:endParaRPr lang="en-ZA" sz="11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4C2CE8F-B4AA-8FE3-9F87-6B0055CDBE3C}"/>
              </a:ext>
            </a:extLst>
          </p:cNvPr>
          <p:cNvSpPr/>
          <p:nvPr/>
        </p:nvSpPr>
        <p:spPr>
          <a:xfrm>
            <a:off x="8991600" y="4572001"/>
            <a:ext cx="3017312" cy="124940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Synthetic Financial </a:t>
            </a:r>
            <a:br>
              <a:rPr lang="en-US" sz="2400" dirty="0"/>
            </a:br>
            <a:r>
              <a:rPr lang="en-US" sz="2400" dirty="0"/>
              <a:t>Tweet Corpus</a:t>
            </a:r>
            <a:r>
              <a:rPr lang="en-US" sz="1100" dirty="0"/>
              <a:t> </a:t>
            </a:r>
            <a:br>
              <a:rPr lang="en-US" sz="1100" dirty="0"/>
            </a:br>
            <a:r>
              <a:rPr lang="en-US" sz="1100" dirty="0"/>
              <a:t>generated in Python from NIFTY50 return data</a:t>
            </a:r>
            <a:endParaRPr lang="en-ZA" sz="1100" dirty="0"/>
          </a:p>
        </p:txBody>
      </p:sp>
      <p:sp>
        <p:nvSpPr>
          <p:cNvPr id="40" name="Arrow: Bent 39">
            <a:extLst>
              <a:ext uri="{FF2B5EF4-FFF2-40B4-BE49-F238E27FC236}">
                <a16:creationId xmlns:a16="http://schemas.microsoft.com/office/drawing/2014/main" id="{2F64FB76-E8E6-66C1-A0E6-6D74AB64E58A}"/>
              </a:ext>
            </a:extLst>
          </p:cNvPr>
          <p:cNvSpPr/>
          <p:nvPr/>
        </p:nvSpPr>
        <p:spPr>
          <a:xfrm rot="16200000">
            <a:off x="7418462" y="3920017"/>
            <a:ext cx="1057126" cy="1879600"/>
          </a:xfrm>
          <a:prstGeom prst="bentArrow">
            <a:avLst>
              <a:gd name="adj1" fmla="val 25000"/>
              <a:gd name="adj2" fmla="val 24268"/>
              <a:gd name="adj3" fmla="val 25000"/>
              <a:gd name="adj4" fmla="val 43750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>
              <a:solidFill>
                <a:schemeClr val="tx1"/>
              </a:solidFill>
            </a:endParaRPr>
          </a:p>
        </p:txBody>
      </p:sp>
      <p:sp>
        <p:nvSpPr>
          <p:cNvPr id="42" name="Arrow: Bent 41">
            <a:extLst>
              <a:ext uri="{FF2B5EF4-FFF2-40B4-BE49-F238E27FC236}">
                <a16:creationId xmlns:a16="http://schemas.microsoft.com/office/drawing/2014/main" id="{A05076B0-A96F-7175-9499-BE0DC271CFC0}"/>
              </a:ext>
            </a:extLst>
          </p:cNvPr>
          <p:cNvSpPr/>
          <p:nvPr/>
        </p:nvSpPr>
        <p:spPr>
          <a:xfrm rot="5400000" flipV="1">
            <a:off x="7418462" y="1038432"/>
            <a:ext cx="1057126" cy="1879600"/>
          </a:xfrm>
          <a:prstGeom prst="bentArrow">
            <a:avLst>
              <a:gd name="adj1" fmla="val 25000"/>
              <a:gd name="adj2" fmla="val 24268"/>
              <a:gd name="adj3" fmla="val 25000"/>
              <a:gd name="adj4" fmla="val 43750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62A20F7-40E1-47A7-0800-63B80527925A}"/>
              </a:ext>
            </a:extLst>
          </p:cNvPr>
          <p:cNvSpPr/>
          <p:nvPr/>
        </p:nvSpPr>
        <p:spPr>
          <a:xfrm>
            <a:off x="127000" y="114300"/>
            <a:ext cx="11950700" cy="66230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B81D0E4-30FB-D969-52EC-EE80F73D954D}"/>
              </a:ext>
            </a:extLst>
          </p:cNvPr>
          <p:cNvSpPr/>
          <p:nvPr/>
        </p:nvSpPr>
        <p:spPr>
          <a:xfrm>
            <a:off x="0" y="354294"/>
            <a:ext cx="3933825" cy="1028700"/>
          </a:xfrm>
          <a:prstGeom prst="rect">
            <a:avLst/>
          </a:prstGeom>
          <a:solidFill>
            <a:srgbClr val="8F7962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Segoe UI Light (Headings)"/>
              </a:rPr>
              <a:t>DATA SOURCES</a:t>
            </a:r>
            <a:endParaRPr lang="en-ZA" sz="3200" dirty="0">
              <a:solidFill>
                <a:schemeClr val="tx1"/>
              </a:solidFill>
              <a:latin typeface="Segoe UI Light (Headings)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58C6323-7A0C-81B8-2768-2553473CA079}"/>
              </a:ext>
            </a:extLst>
          </p:cNvPr>
          <p:cNvSpPr txBox="1"/>
          <p:nvPr/>
        </p:nvSpPr>
        <p:spPr>
          <a:xfrm>
            <a:off x="183088" y="1622988"/>
            <a:ext cx="5568950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This project draws on two primary data sources that together form the foundation of the analysis. </a:t>
            </a:r>
          </a:p>
          <a:p>
            <a:endParaRPr lang="en-US" sz="1600" dirty="0"/>
          </a:p>
          <a:p>
            <a:r>
              <a:rPr lang="en-US" sz="1600" dirty="0"/>
              <a:t>The first source is Yahoo Finance, accessed programmatically through Python’s </a:t>
            </a:r>
            <a:r>
              <a:rPr lang="en-US" sz="1600" dirty="0" err="1"/>
              <a:t>yfinance</a:t>
            </a:r>
            <a:r>
              <a:rPr lang="en-US" sz="1600" dirty="0"/>
              <a:t> package, which provided daily price and return data for major global market indices. </a:t>
            </a:r>
          </a:p>
          <a:p>
            <a:r>
              <a:rPr lang="en-US" sz="1600" dirty="0"/>
              <a:t>This dataset enabled the creation of a comprehensive master table used throughout the modelling and exploratory analysis phases. </a:t>
            </a:r>
          </a:p>
          <a:p>
            <a:r>
              <a:rPr lang="en-US" sz="1600" dirty="0"/>
              <a:t>The second input is a Synthetic Financial Tweet Corpus, generated in Python using real NIFTY50 return data to simulate market-aware tweets. </a:t>
            </a:r>
          </a:p>
          <a:p>
            <a:r>
              <a:rPr lang="en-US" sz="1600" dirty="0"/>
              <a:t>This allowed the project to incorporate sentiment analysis without relying on paid Twitter API access. </a:t>
            </a:r>
          </a:p>
          <a:p>
            <a:endParaRPr lang="en-US" sz="1600" dirty="0"/>
          </a:p>
          <a:p>
            <a:r>
              <a:rPr lang="en-US" sz="1600" dirty="0"/>
              <a:t>Together, these two inputs support both the quantitative market modelling and the text-based sentiment components of the project.</a:t>
            </a:r>
            <a:endParaRPr lang="en-ZA" sz="1600" dirty="0"/>
          </a:p>
        </p:txBody>
      </p:sp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E549918-B2DB-2B55-736A-8C8C63C48D10}"/>
              </a:ext>
            </a:extLst>
          </p:cNvPr>
          <p:cNvSpPr/>
          <p:nvPr/>
        </p:nvSpPr>
        <p:spPr>
          <a:xfrm>
            <a:off x="127000" y="114300"/>
            <a:ext cx="11950700" cy="66230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FF79086-C097-52D8-423A-D664D2F906E7}"/>
              </a:ext>
            </a:extLst>
          </p:cNvPr>
          <p:cNvSpPr/>
          <p:nvPr/>
        </p:nvSpPr>
        <p:spPr>
          <a:xfrm>
            <a:off x="0" y="354294"/>
            <a:ext cx="3933825" cy="1028700"/>
          </a:xfrm>
          <a:prstGeom prst="rect">
            <a:avLst/>
          </a:prstGeom>
          <a:solidFill>
            <a:srgbClr val="8F7962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2590EE1-F93D-41B5-8EFB-3F82E05BD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50" y="1590505"/>
            <a:ext cx="11734277" cy="318493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A94B1BD-4053-6A89-F6B9-9544EBE2E50A}"/>
              </a:ext>
            </a:extLst>
          </p:cNvPr>
          <p:cNvSpPr txBox="1"/>
          <p:nvPr/>
        </p:nvSpPr>
        <p:spPr>
          <a:xfrm>
            <a:off x="1929877" y="5358483"/>
            <a:ext cx="68331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900" dirty="0"/>
              <a:t>The </a:t>
            </a:r>
            <a:r>
              <a:rPr lang="en-ZA" sz="900" b="1" dirty="0"/>
              <a:t>Master Data</a:t>
            </a:r>
            <a:r>
              <a:rPr lang="en-ZA" sz="900" dirty="0"/>
              <a:t> was finalized after several cleaning and transformation steps:</a:t>
            </a:r>
          </a:p>
          <a:p>
            <a:pPr lvl="0"/>
            <a:r>
              <a:rPr lang="en-ZA" sz="900" b="1" dirty="0"/>
              <a:t>Daily Returns Calculation:</a:t>
            </a:r>
            <a:r>
              <a:rPr lang="en-ZA" sz="900" dirty="0"/>
              <a:t> Calculated based on close prices: (Y_{t}-Y_{t-1})/Y_{t-1}\times 100.</a:t>
            </a:r>
          </a:p>
          <a:p>
            <a:pPr lvl="0"/>
            <a:r>
              <a:rPr lang="en-ZA" sz="900" b="1" dirty="0"/>
              <a:t>Data Merging:</a:t>
            </a:r>
            <a:r>
              <a:rPr lang="en-ZA" sz="900" dirty="0"/>
              <a:t> All index files were merged using an outer join, noting that global holidays differ.</a:t>
            </a:r>
          </a:p>
          <a:p>
            <a:pPr lvl="0"/>
            <a:r>
              <a:rPr lang="en-ZA" sz="900" b="1" dirty="0"/>
              <a:t>Missing Data Imputation:</a:t>
            </a:r>
            <a:r>
              <a:rPr lang="en-ZA" sz="900" dirty="0"/>
              <a:t> Missing data (due to holidays or non-trading days) were imputed using the </a:t>
            </a:r>
            <a:r>
              <a:rPr lang="en-US" sz="900" b="1" dirty="0"/>
              <a:t>Linear interpolation</a:t>
            </a:r>
            <a:r>
              <a:rPr lang="en-US" sz="900" dirty="0"/>
              <a:t> </a:t>
            </a:r>
            <a:r>
              <a:rPr lang="en-ZA" sz="900" dirty="0"/>
              <a:t>method.</a:t>
            </a:r>
          </a:p>
          <a:p>
            <a:pPr lvl="0"/>
            <a:r>
              <a:rPr lang="en-ZA" sz="900" b="1" dirty="0"/>
              <a:t>Indicator Variables:</a:t>
            </a:r>
            <a:r>
              <a:rPr lang="en-ZA" sz="900" dirty="0"/>
              <a:t> Indicator variables for "Year," "Quarter," and "Month" were created to support time-series analysis.</a:t>
            </a:r>
          </a:p>
          <a:p>
            <a:pPr lvl="0"/>
            <a:r>
              <a:rPr lang="en-ZA" sz="900" b="1" dirty="0"/>
              <a:t>Target Variable:</a:t>
            </a:r>
            <a:r>
              <a:rPr lang="en-ZA" sz="900" dirty="0"/>
              <a:t> The dependent variable, </a:t>
            </a:r>
            <a:r>
              <a:rPr lang="en-ZA" sz="900" b="1" dirty="0" err="1"/>
              <a:t>Nifty_Open_Dir</a:t>
            </a:r>
            <a:r>
              <a:rPr lang="en-ZA" sz="900" dirty="0"/>
              <a:t>, was created, defined as 1 if the Nifty 50 Open at time t is greater than the Close at t-1, and 0 otherwise.</a:t>
            </a:r>
          </a:p>
        </p:txBody>
      </p:sp>
      <p:pic>
        <p:nvPicPr>
          <p:cNvPr id="17" name="Picture Placeholder 5" descr="Close up of white flower on black background">
            <a:extLst>
              <a:ext uri="{FF2B5EF4-FFF2-40B4-BE49-F238E27FC236}">
                <a16:creationId xmlns:a16="http://schemas.microsoft.com/office/drawing/2014/main" id="{57BC686B-4418-C0C9-E590-6920C5B5E04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178" b="17178"/>
          <a:stretch/>
        </p:blipFill>
        <p:spPr>
          <a:xfrm>
            <a:off x="273050" y="5358483"/>
            <a:ext cx="1656827" cy="12788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932789-46DD-BA3C-2EAC-7F82A113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8967"/>
            <a:ext cx="3619501" cy="1011936"/>
          </a:xfrm>
        </p:spPr>
        <p:txBody>
          <a:bodyPr/>
          <a:lstStyle/>
          <a:p>
            <a:r>
              <a:rPr lang="en-US" b="1" dirty="0"/>
              <a:t>Data snapshot</a:t>
            </a:r>
            <a:endParaRPr lang="en-ZA" b="1" dirty="0"/>
          </a:p>
        </p:txBody>
      </p:sp>
    </p:spTree>
    <p:extLst>
      <p:ext uri="{BB962C8B-B14F-4D97-AF65-F5344CB8AC3E}">
        <p14:creationId xmlns:p14="http://schemas.microsoft.com/office/powerpoint/2010/main" val="16955360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13C21C-9F1E-BD52-4419-3374AC0AC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3BFD89-E4F8-74FA-1240-C9B7D4A2DFFB}"/>
              </a:ext>
            </a:extLst>
          </p:cNvPr>
          <p:cNvSpPr/>
          <p:nvPr/>
        </p:nvSpPr>
        <p:spPr>
          <a:xfrm>
            <a:off x="4678913" y="1376807"/>
            <a:ext cx="1657858" cy="2385314"/>
          </a:xfrm>
          <a:prstGeom prst="rect">
            <a:avLst/>
          </a:prstGeom>
          <a:solidFill>
            <a:srgbClr val="635C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ZA" sz="1000" b="1" dirty="0"/>
              <a:t>1. Build a unified financial market dataset</a:t>
            </a:r>
          </a:p>
          <a:p>
            <a:br>
              <a:rPr lang="en-ZA" sz="1000" dirty="0"/>
            </a:br>
            <a:r>
              <a:rPr lang="en-ZA" sz="1000" dirty="0"/>
              <a:t>Combine global index data (Nifty, Dow Jones, Nasdaq, Hang Seng, Nikkei, DAX, VIX) into a structured master table.</a:t>
            </a:r>
          </a:p>
          <a:p>
            <a:endParaRPr lang="en-ZA" sz="1000" dirty="0"/>
          </a:p>
          <a:p>
            <a:endParaRPr lang="en-ZA" sz="1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64D5CF-4CA0-8CB3-BE1E-E33C0D7A5B28}"/>
              </a:ext>
            </a:extLst>
          </p:cNvPr>
          <p:cNvSpPr/>
          <p:nvPr/>
        </p:nvSpPr>
        <p:spPr>
          <a:xfrm>
            <a:off x="7251283" y="1376807"/>
            <a:ext cx="1657858" cy="2385314"/>
          </a:xfrm>
          <a:prstGeom prst="rect">
            <a:avLst/>
          </a:prstGeom>
          <a:solidFill>
            <a:srgbClr val="7D666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b="1" dirty="0"/>
              <a:t>2. </a:t>
            </a:r>
            <a:r>
              <a:rPr lang="en-US" sz="1000" b="1" dirty="0" err="1"/>
              <a:t>Analyse</a:t>
            </a:r>
            <a:r>
              <a:rPr lang="en-US" sz="1000" b="1" dirty="0"/>
              <a:t> market </a:t>
            </a:r>
            <a:r>
              <a:rPr lang="en-US" sz="1000" b="1" dirty="0" err="1"/>
              <a:t>behaviour</a:t>
            </a:r>
            <a:r>
              <a:rPr lang="en-US" sz="1000" b="1" dirty="0"/>
              <a:t> over time</a:t>
            </a:r>
          </a:p>
          <a:p>
            <a:endParaRPr lang="en-US" sz="1000" dirty="0"/>
          </a:p>
          <a:p>
            <a:r>
              <a:rPr lang="en-US" sz="1000" dirty="0"/>
              <a:t>Examine volatility, return patterns, and correlations across indices.</a:t>
            </a:r>
          </a:p>
          <a:p>
            <a:endParaRPr lang="en-US" sz="1000" dirty="0"/>
          </a:p>
          <a:p>
            <a:r>
              <a:rPr lang="en-US" sz="1000" dirty="0"/>
              <a:t>Identify key periods such as COVID-19 volatility spikes and post-pandemic </a:t>
            </a:r>
            <a:r>
              <a:rPr lang="en-US" sz="1000" dirty="0" err="1"/>
              <a:t>stabilisation</a:t>
            </a:r>
            <a:r>
              <a:rPr lang="en-US" sz="1000" dirty="0"/>
              <a:t>.</a:t>
            </a:r>
            <a:endParaRPr lang="en-ZA" sz="1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B01B00-60A6-2E0C-EF63-56452A8C3600}"/>
              </a:ext>
            </a:extLst>
          </p:cNvPr>
          <p:cNvSpPr/>
          <p:nvPr/>
        </p:nvSpPr>
        <p:spPr>
          <a:xfrm>
            <a:off x="9823655" y="1376807"/>
            <a:ext cx="1657858" cy="2385314"/>
          </a:xfrm>
          <a:prstGeom prst="rect">
            <a:avLst/>
          </a:prstGeom>
          <a:solidFill>
            <a:srgbClr val="AEA39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b="1" dirty="0"/>
              <a:t>3. Predict short-term index direction</a:t>
            </a:r>
          </a:p>
          <a:p>
            <a:endParaRPr lang="en-US" sz="1000" dirty="0"/>
          </a:p>
          <a:p>
            <a:r>
              <a:rPr lang="en-US" sz="1000" dirty="0"/>
              <a:t>Develop classical statistical and machine-learning models to forecast Nifty50 opening direction based on global market movements. </a:t>
            </a:r>
          </a:p>
          <a:p>
            <a:endParaRPr lang="en-ZA" sz="1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5BDCD9-5BE7-6E79-0FC7-BA58711920B0}"/>
              </a:ext>
            </a:extLst>
          </p:cNvPr>
          <p:cNvSpPr/>
          <p:nvPr/>
        </p:nvSpPr>
        <p:spPr>
          <a:xfrm>
            <a:off x="5965098" y="4035933"/>
            <a:ext cx="1657858" cy="2363724"/>
          </a:xfrm>
          <a:prstGeom prst="rect">
            <a:avLst/>
          </a:prstGeom>
          <a:solidFill>
            <a:srgbClr val="8F796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b="1" dirty="0"/>
              <a:t>5. Integrate text sentiment with market analysis</a:t>
            </a:r>
          </a:p>
          <a:p>
            <a:endParaRPr lang="en-US" sz="1000" dirty="0"/>
          </a:p>
          <a:p>
            <a:r>
              <a:rPr lang="en-US" sz="1000" dirty="0"/>
              <a:t>Generate a large corpus of synthetic, market-aware tweets for NLP and sentiment classification.</a:t>
            </a:r>
          </a:p>
          <a:p>
            <a:endParaRPr lang="en-US" sz="1000" dirty="0"/>
          </a:p>
          <a:p>
            <a:r>
              <a:rPr lang="en-US" sz="1000" dirty="0" err="1"/>
              <a:t>Analyse</a:t>
            </a:r>
            <a:r>
              <a:rPr lang="en-US" sz="1000" dirty="0"/>
              <a:t> how sentiment shifts correspond to market movements.</a:t>
            </a:r>
            <a:endParaRPr lang="en-ZA" sz="1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77E81D-EE6D-2181-07FF-D3B5A188C22D}"/>
              </a:ext>
            </a:extLst>
          </p:cNvPr>
          <p:cNvSpPr/>
          <p:nvPr/>
        </p:nvSpPr>
        <p:spPr>
          <a:xfrm>
            <a:off x="3392728" y="4035933"/>
            <a:ext cx="1657858" cy="2363724"/>
          </a:xfrm>
          <a:prstGeom prst="rect">
            <a:avLst/>
          </a:prstGeom>
          <a:solidFill>
            <a:srgbClr val="776B4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b="1" dirty="0"/>
              <a:t>4. Compare modelling approaches</a:t>
            </a:r>
          </a:p>
          <a:p>
            <a:br>
              <a:rPr lang="en-US" sz="1000" dirty="0"/>
            </a:br>
            <a:r>
              <a:rPr lang="en-US" sz="1000" dirty="0"/>
              <a:t>Evaluate logistic regression, decision trees, random forests, and other classifiers.</a:t>
            </a:r>
          </a:p>
          <a:p>
            <a:br>
              <a:rPr lang="en-US" sz="1000" dirty="0"/>
            </a:br>
            <a:r>
              <a:rPr lang="en-US" sz="1000" dirty="0"/>
              <a:t>Assess accuracy, confusion matrices, ROC curves, and AUC to determine the best-performing model.</a:t>
            </a:r>
            <a:endParaRPr lang="en-ZA" sz="1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7A5594-1085-0005-2DCA-25E860024A34}"/>
              </a:ext>
            </a:extLst>
          </p:cNvPr>
          <p:cNvSpPr/>
          <p:nvPr/>
        </p:nvSpPr>
        <p:spPr>
          <a:xfrm>
            <a:off x="8537468" y="4035933"/>
            <a:ext cx="1657858" cy="2363724"/>
          </a:xfrm>
          <a:prstGeom prst="rect">
            <a:avLst/>
          </a:prstGeom>
          <a:solidFill>
            <a:srgbClr val="29282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ZA" sz="1000" b="1" dirty="0"/>
              <a:t>6. Demonstrate a full end-to-end data-science pipeline</a:t>
            </a:r>
          </a:p>
          <a:p>
            <a:br>
              <a:rPr lang="en-ZA" sz="1000" dirty="0"/>
            </a:br>
            <a:r>
              <a:rPr lang="en-ZA" sz="1000" dirty="0"/>
              <a:t>Data collection → cleaning → feature engineering → EDA → modelling → evaluation → text mining.</a:t>
            </a:r>
          </a:p>
          <a:p>
            <a:br>
              <a:rPr lang="en-ZA" sz="1000" dirty="0"/>
            </a:br>
            <a:r>
              <a:rPr lang="en-ZA" sz="1000" dirty="0"/>
              <a:t>Present insights and actionable findings supported by visualisation and statistical evidence.</a:t>
            </a:r>
          </a:p>
        </p:txBody>
      </p:sp>
      <p:sp>
        <p:nvSpPr>
          <p:cNvPr id="59" name="Arrow: Right 58">
            <a:extLst>
              <a:ext uri="{FF2B5EF4-FFF2-40B4-BE49-F238E27FC236}">
                <a16:creationId xmlns:a16="http://schemas.microsoft.com/office/drawing/2014/main" id="{4D1D2E8F-AB49-BC17-6B82-3ABE9CC3FCB2}"/>
              </a:ext>
            </a:extLst>
          </p:cNvPr>
          <p:cNvSpPr/>
          <p:nvPr/>
        </p:nvSpPr>
        <p:spPr>
          <a:xfrm>
            <a:off x="6715228" y="2324481"/>
            <a:ext cx="127000" cy="37465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B4F5701B-9E76-7438-7B9E-29686FFCEC07}"/>
              </a:ext>
            </a:extLst>
          </p:cNvPr>
          <p:cNvSpPr/>
          <p:nvPr/>
        </p:nvSpPr>
        <p:spPr>
          <a:xfrm>
            <a:off x="9377656" y="2324481"/>
            <a:ext cx="127000" cy="37465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CC4401C8-FCE4-7728-071F-FCAFF82B3CDE}"/>
              </a:ext>
            </a:extLst>
          </p:cNvPr>
          <p:cNvSpPr/>
          <p:nvPr/>
        </p:nvSpPr>
        <p:spPr>
          <a:xfrm>
            <a:off x="5536514" y="5048758"/>
            <a:ext cx="127000" cy="37465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1FAE342-8066-F5E4-9039-21B358A29190}"/>
              </a:ext>
            </a:extLst>
          </p:cNvPr>
          <p:cNvSpPr/>
          <p:nvPr/>
        </p:nvSpPr>
        <p:spPr>
          <a:xfrm>
            <a:off x="0" y="319339"/>
            <a:ext cx="3933825" cy="1028700"/>
          </a:xfrm>
          <a:prstGeom prst="rect">
            <a:avLst/>
          </a:prstGeom>
          <a:solidFill>
            <a:srgbClr val="8F7962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424627-CC71-7885-FCD5-BBA6C9912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3" y="0"/>
            <a:ext cx="3619501" cy="1179576"/>
          </a:xfrm>
        </p:spPr>
        <p:txBody>
          <a:bodyPr anchor="b" anchorCtr="0"/>
          <a:lstStyle/>
          <a:p>
            <a:r>
              <a:rPr lang="en-US" dirty="0"/>
              <a:t>objectives</a:t>
            </a:r>
          </a:p>
        </p:txBody>
      </p:sp>
      <p:sp>
        <p:nvSpPr>
          <p:cNvPr id="63" name="Arrow: Right 62">
            <a:extLst>
              <a:ext uri="{FF2B5EF4-FFF2-40B4-BE49-F238E27FC236}">
                <a16:creationId xmlns:a16="http://schemas.microsoft.com/office/drawing/2014/main" id="{16A69B0F-E003-CC56-F8B8-0364EA1300D6}"/>
              </a:ext>
            </a:extLst>
          </p:cNvPr>
          <p:cNvSpPr/>
          <p:nvPr/>
        </p:nvSpPr>
        <p:spPr>
          <a:xfrm>
            <a:off x="8166228" y="5030470"/>
            <a:ext cx="127000" cy="37465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4" name="Arrow: Right 63">
            <a:extLst>
              <a:ext uri="{FF2B5EF4-FFF2-40B4-BE49-F238E27FC236}">
                <a16:creationId xmlns:a16="http://schemas.microsoft.com/office/drawing/2014/main" id="{DCF90723-46D9-5FEB-DE5C-9DD424EF61D9}"/>
              </a:ext>
            </a:extLst>
          </p:cNvPr>
          <p:cNvSpPr/>
          <p:nvPr/>
        </p:nvSpPr>
        <p:spPr>
          <a:xfrm>
            <a:off x="11737012" y="2324481"/>
            <a:ext cx="127000" cy="37465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31B8E51-C571-F5B4-EE2E-849821940E93}"/>
              </a:ext>
            </a:extLst>
          </p:cNvPr>
          <p:cNvSpPr/>
          <p:nvPr/>
        </p:nvSpPr>
        <p:spPr>
          <a:xfrm>
            <a:off x="200025" y="171450"/>
            <a:ext cx="11820525" cy="65151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209142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22868760-A7FC-BC96-18DB-656DB5D86F79}"/>
              </a:ext>
            </a:extLst>
          </p:cNvPr>
          <p:cNvSpPr txBox="1"/>
          <p:nvPr/>
        </p:nvSpPr>
        <p:spPr>
          <a:xfrm>
            <a:off x="257175" y="1575643"/>
            <a:ext cx="11607800" cy="3970318"/>
          </a:xfrm>
          <a:prstGeom prst="rect">
            <a:avLst/>
          </a:prstGeom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/>
              <a:t>Data Preparation</a:t>
            </a:r>
          </a:p>
          <a:p>
            <a:r>
              <a:rPr lang="en-US" dirty="0"/>
              <a:t>Downloaded global index data (Nifty, Dow Jones, Nasdaq, Hang Seng, Nikkei, DAX, VIX) using </a:t>
            </a:r>
            <a:r>
              <a:rPr lang="en-US" dirty="0" err="1"/>
              <a:t>yfinance</a:t>
            </a:r>
            <a:r>
              <a:rPr lang="en-US" dirty="0"/>
              <a:t>.</a:t>
            </a:r>
          </a:p>
          <a:p>
            <a:r>
              <a:rPr lang="en-US" dirty="0"/>
              <a:t>Cleaned and merged all indices into a single master dataset (2018–2024).</a:t>
            </a:r>
          </a:p>
          <a:p>
            <a:r>
              <a:rPr lang="en-US" dirty="0"/>
              <a:t>Calculated daily percentage returns and created date-based features (year, month, quarter).</a:t>
            </a:r>
          </a:p>
          <a:p>
            <a:endParaRPr lang="en-US" dirty="0"/>
          </a:p>
          <a:p>
            <a:r>
              <a:rPr lang="en-US" b="1" dirty="0"/>
              <a:t>Exploratory Data Analysis</a:t>
            </a:r>
          </a:p>
          <a:p>
            <a:r>
              <a:rPr lang="en-US" dirty="0" err="1"/>
              <a:t>Analysed</a:t>
            </a:r>
            <a:r>
              <a:rPr lang="en-US" dirty="0"/>
              <a:t> return distributions and volatility trends.</a:t>
            </a:r>
          </a:p>
          <a:p>
            <a:r>
              <a:rPr lang="en-US" dirty="0"/>
              <a:t>Produced year-by-year boxplots to compare market </a:t>
            </a:r>
            <a:r>
              <a:rPr lang="en-US" dirty="0" err="1"/>
              <a:t>behaviour</a:t>
            </a:r>
            <a:r>
              <a:rPr lang="en-US" dirty="0"/>
              <a:t> (including COVID period).</a:t>
            </a:r>
          </a:p>
          <a:p>
            <a:r>
              <a:rPr lang="en-US" dirty="0"/>
              <a:t>Computed correlation matrices to examine inter-market relationships.</a:t>
            </a:r>
          </a:p>
          <a:p>
            <a:endParaRPr lang="en-US" dirty="0"/>
          </a:p>
          <a:p>
            <a:r>
              <a:rPr lang="en-US" b="1" dirty="0"/>
              <a:t>Project Aim</a:t>
            </a:r>
          </a:p>
          <a:p>
            <a:r>
              <a:rPr lang="en-US" dirty="0"/>
              <a:t>Understand global market movements and their relationships.</a:t>
            </a:r>
          </a:p>
          <a:p>
            <a:r>
              <a:rPr lang="en-US" dirty="0"/>
              <a:t>Explore whether global returns help explain Nifty direction.</a:t>
            </a:r>
          </a:p>
          <a:p>
            <a:r>
              <a:rPr lang="en-US" dirty="0"/>
              <a:t>Extend the analysis using tweet sentiment generated from market </a:t>
            </a:r>
            <a:r>
              <a:rPr lang="en-US" dirty="0" err="1"/>
              <a:t>behaviour</a:t>
            </a:r>
            <a:r>
              <a:rPr lang="en-US" dirty="0"/>
              <a:t>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81B6916-42DB-E324-0F17-6FC9054600A3}"/>
              </a:ext>
            </a:extLst>
          </p:cNvPr>
          <p:cNvSpPr/>
          <p:nvPr/>
        </p:nvSpPr>
        <p:spPr>
          <a:xfrm>
            <a:off x="0" y="319339"/>
            <a:ext cx="3933825" cy="10287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17D823E-45F8-4F3B-90EB-782ED1EAE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5" y="0"/>
            <a:ext cx="3619501" cy="1179576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Analysis plan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D60277B-12CE-22CD-5466-5C03CE8C149B}"/>
              </a:ext>
            </a:extLst>
          </p:cNvPr>
          <p:cNvSpPr/>
          <p:nvPr/>
        </p:nvSpPr>
        <p:spPr>
          <a:xfrm>
            <a:off x="200025" y="171450"/>
            <a:ext cx="11820525" cy="65151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941616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17FE3-6040-32A2-52D2-640A1A6A5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7F029570-6774-B1AE-55EB-C75002F4F935}"/>
              </a:ext>
            </a:extLst>
          </p:cNvPr>
          <p:cNvSpPr txBox="1"/>
          <p:nvPr/>
        </p:nvSpPr>
        <p:spPr>
          <a:xfrm>
            <a:off x="419100" y="1685568"/>
            <a:ext cx="11106150" cy="4247317"/>
          </a:xfrm>
          <a:prstGeom prst="rect">
            <a:avLst/>
          </a:prstGeom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/>
              <a:t>Modelling</a:t>
            </a:r>
          </a:p>
          <a:p>
            <a:r>
              <a:rPr lang="en-US" dirty="0"/>
              <a:t>Built classical models (e.g., logistic regression) to assess relationships between global returns and Nifty direction.</a:t>
            </a:r>
          </a:p>
          <a:p>
            <a:r>
              <a:rPr lang="en-US" dirty="0"/>
              <a:t>Trained machine-learning models including </a:t>
            </a:r>
            <a:r>
              <a:rPr lang="en-US" b="1" dirty="0"/>
              <a:t>Decision Trees</a:t>
            </a:r>
            <a:r>
              <a:rPr lang="en-US" dirty="0"/>
              <a:t> and </a:t>
            </a:r>
            <a:r>
              <a:rPr lang="en-US" b="1" dirty="0"/>
              <a:t>Random Forests</a:t>
            </a:r>
            <a:r>
              <a:rPr lang="en-US" dirty="0"/>
              <a:t>.</a:t>
            </a:r>
          </a:p>
          <a:p>
            <a:r>
              <a:rPr lang="en-US" dirty="0"/>
              <a:t>Compared model performance using accuracy, confusion matrices, and ROC–AUC scores.</a:t>
            </a:r>
          </a:p>
          <a:p>
            <a:endParaRPr lang="en-US" dirty="0"/>
          </a:p>
          <a:p>
            <a:r>
              <a:rPr lang="en-US" b="1" dirty="0"/>
              <a:t>Sentiment Analysis</a:t>
            </a:r>
          </a:p>
          <a:p>
            <a:r>
              <a:rPr lang="en-US" dirty="0"/>
              <a:t>Generated a synthetic corpus of NIFTY50-styled tweets using a custom Python script.</a:t>
            </a:r>
          </a:p>
          <a:p>
            <a:r>
              <a:rPr lang="en-US" dirty="0"/>
              <a:t>Extracted sentiment scores (compound, positive, negative, neutral) using </a:t>
            </a:r>
            <a:r>
              <a:rPr lang="en-US" b="1" dirty="0"/>
              <a:t>VADER</a:t>
            </a:r>
            <a:r>
              <a:rPr lang="en-US" dirty="0"/>
              <a:t>.</a:t>
            </a:r>
          </a:p>
          <a:p>
            <a:r>
              <a:rPr lang="en-US" dirty="0" err="1"/>
              <a:t>Analysed</a:t>
            </a:r>
            <a:r>
              <a:rPr lang="en-US" dirty="0"/>
              <a:t> sentiment distribution and linked it back to market tone.</a:t>
            </a:r>
          </a:p>
          <a:p>
            <a:endParaRPr lang="en-US" dirty="0"/>
          </a:p>
          <a:p>
            <a:r>
              <a:rPr lang="en-US" b="1" dirty="0"/>
              <a:t>Outputs Produced</a:t>
            </a:r>
          </a:p>
          <a:p>
            <a:r>
              <a:rPr lang="en-US" dirty="0"/>
              <a:t>- Summary statistics and EDA </a:t>
            </a:r>
            <a:r>
              <a:rPr lang="en-US" dirty="0" err="1"/>
              <a:t>visualisations</a:t>
            </a:r>
            <a:r>
              <a:rPr lang="en-US" dirty="0"/>
              <a:t>.</a:t>
            </a:r>
          </a:p>
          <a:p>
            <a:r>
              <a:rPr lang="en-US" dirty="0"/>
              <a:t>- Model performance tables and ROC curves.</a:t>
            </a:r>
          </a:p>
          <a:p>
            <a:r>
              <a:rPr lang="en-US" dirty="0"/>
              <a:t>- Sentiment bar charts and tweet-based insights.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9389211-6AD0-4AE5-6B7D-DB03516FC327}"/>
              </a:ext>
            </a:extLst>
          </p:cNvPr>
          <p:cNvSpPr/>
          <p:nvPr/>
        </p:nvSpPr>
        <p:spPr>
          <a:xfrm>
            <a:off x="0" y="322326"/>
            <a:ext cx="4543426" cy="10287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18A11E8-F966-4349-3E53-0646FE232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71450"/>
            <a:ext cx="4371976" cy="1179576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Analysis plan (</a:t>
            </a:r>
            <a:r>
              <a:rPr lang="en-US" sz="1800" dirty="0">
                <a:latin typeface="Segoe UI (Body)"/>
              </a:rPr>
              <a:t>Continued)</a:t>
            </a:r>
            <a:endParaRPr lang="en-US" dirty="0">
              <a:latin typeface="Segoe UI (Body)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C82568-5E73-AD8E-F965-FE2095EDD47E}"/>
              </a:ext>
            </a:extLst>
          </p:cNvPr>
          <p:cNvSpPr/>
          <p:nvPr/>
        </p:nvSpPr>
        <p:spPr>
          <a:xfrm>
            <a:off x="200025" y="171450"/>
            <a:ext cx="11820525" cy="65151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420185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781050"/>
          </a:xfrm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pic>
        <p:nvPicPr>
          <p:cNvPr id="7" name="Picture Placeholder 6" descr="Picture of a spiral staircase">
            <a:extLst>
              <a:ext uri="{FF2B5EF4-FFF2-40B4-BE49-F238E27FC236}">
                <a16:creationId xmlns:a16="http://schemas.microsoft.com/office/drawing/2014/main" id="{4176E307-8C2F-4787-9905-7583953AA81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9" b="9"/>
          <a:stretch/>
        </p:blipFill>
        <p:spPr>
          <a:xfrm>
            <a:off x="8743950" y="4323878"/>
            <a:ext cx="2292350" cy="2254249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3653193-C17B-D26D-C0A5-01B25D0C623E}"/>
              </a:ext>
            </a:extLst>
          </p:cNvPr>
          <p:cNvSpPr/>
          <p:nvPr/>
        </p:nvSpPr>
        <p:spPr>
          <a:xfrm>
            <a:off x="6445250" y="393700"/>
            <a:ext cx="3397250" cy="2933700"/>
          </a:xfrm>
          <a:prstGeom prst="rect">
            <a:avLst/>
          </a:prstGeom>
          <a:solidFill>
            <a:srgbClr val="DAD5D1"/>
          </a:solidFill>
          <a:ln>
            <a:solidFill>
              <a:srgbClr val="DAD5D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5550" y="220441"/>
            <a:ext cx="5800725" cy="416693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400" b="1" u="sng" dirty="0"/>
              <a:t>Challenge: </a:t>
            </a:r>
            <a:r>
              <a:rPr lang="en-US" sz="1400" u="sng" dirty="0"/>
              <a:t>Missing Market Data on Certain Dates</a:t>
            </a:r>
            <a:br>
              <a:rPr lang="en-US" sz="1400" dirty="0"/>
            </a:br>
            <a:r>
              <a:rPr lang="en-US" sz="1400" dirty="0"/>
              <a:t>Financial markets do not trade every day. Weekends, holidays, or index-specific closures created gaps in the dataset. This caused breaks in the time series and made return calculations inconsistent.</a:t>
            </a:r>
          </a:p>
          <a:p>
            <a:pPr>
              <a:lnSpc>
                <a:spcPct val="150000"/>
              </a:lnSpc>
            </a:pPr>
            <a:r>
              <a:rPr lang="en-US" sz="1400" b="1" dirty="0"/>
              <a:t>Solution Implemented:</a:t>
            </a: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400" dirty="0"/>
              <a:t>First, </a:t>
            </a:r>
            <a:r>
              <a:rPr lang="en-US" sz="1400" b="1" dirty="0"/>
              <a:t>removed all weekends</a:t>
            </a:r>
            <a:r>
              <a:rPr lang="en-US" sz="1400" dirty="0"/>
              <a:t> and </a:t>
            </a:r>
            <a:r>
              <a:rPr lang="en-US" sz="1400" b="1" dirty="0"/>
              <a:t>excluded 1 January</a:t>
            </a:r>
            <a:r>
              <a:rPr lang="en-US" sz="1400" dirty="0"/>
              <a:t> each year (a known global holiday) to avoid artificially creating missing values.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For any remaining gaps, applied </a:t>
            </a:r>
            <a:r>
              <a:rPr lang="en-US" sz="1400" b="1" dirty="0"/>
              <a:t>linear interpolation</a:t>
            </a:r>
            <a:r>
              <a:rPr lang="en-US" sz="1400" dirty="0"/>
              <a:t> separately to the Open and Close prices.</a:t>
            </a:r>
            <a:br>
              <a:rPr lang="en-US" sz="1400" dirty="0"/>
            </a:br>
            <a:r>
              <a:rPr lang="en-US" sz="1400" dirty="0"/>
              <a:t>This method filled only the missing values while preserving all real data points and maintaining smooth, realistic market transitions.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FC217A-04F7-26A4-64D1-8FC01F356210}"/>
              </a:ext>
            </a:extLst>
          </p:cNvPr>
          <p:cNvSpPr/>
          <p:nvPr/>
        </p:nvSpPr>
        <p:spPr>
          <a:xfrm>
            <a:off x="8743950" y="3771900"/>
            <a:ext cx="3140076" cy="190500"/>
          </a:xfrm>
          <a:prstGeom prst="rect">
            <a:avLst/>
          </a:prstGeom>
          <a:solidFill>
            <a:srgbClr val="DAD5D1"/>
          </a:solidFill>
          <a:ln>
            <a:solidFill>
              <a:srgbClr val="DAD5D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3D3A5F-58F1-CF10-478F-6C003183F961}"/>
              </a:ext>
            </a:extLst>
          </p:cNvPr>
          <p:cNvSpPr txBox="1"/>
          <p:nvPr/>
        </p:nvSpPr>
        <p:spPr>
          <a:xfrm>
            <a:off x="307974" y="2569231"/>
            <a:ext cx="6096000" cy="39301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u="sng" dirty="0"/>
              <a:t>Challenge:  </a:t>
            </a:r>
            <a:r>
              <a:rPr lang="en-US" sz="1400" u="sng" dirty="0"/>
              <a:t>Access to Twitter Market Data</a:t>
            </a:r>
            <a:br>
              <a:rPr lang="en-US" sz="1400" dirty="0"/>
            </a:br>
            <a:r>
              <a:rPr lang="en-US" sz="1400" dirty="0"/>
              <a:t>Authentic historical financial tweets were locked behind paid APIs (Twitter/X Developer access), making direct sentiment extraction impossible.</a:t>
            </a:r>
          </a:p>
          <a:p>
            <a:pPr>
              <a:lnSpc>
                <a:spcPct val="150000"/>
              </a:lnSpc>
            </a:pPr>
            <a:r>
              <a:rPr lang="en-US" sz="1400" b="1" dirty="0"/>
              <a:t>Solution Implemented:</a:t>
            </a: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400" dirty="0"/>
              <a:t>Built a </a:t>
            </a:r>
            <a:r>
              <a:rPr lang="en-US" sz="1400" b="1" dirty="0"/>
              <a:t>custom Python tweet generator</a:t>
            </a:r>
            <a:r>
              <a:rPr lang="en-US" sz="1400" dirty="0"/>
              <a:t> that produced realistic, market-aware tweets based on actual NIFTY50 return </a:t>
            </a:r>
            <a:r>
              <a:rPr lang="en-US" sz="1400" dirty="0" err="1"/>
              <a:t>behaviour</a:t>
            </a:r>
            <a:r>
              <a:rPr lang="en-US" sz="1400" dirty="0"/>
              <a:t>.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The script mapped daily returns to tone categories (e.g., </a:t>
            </a:r>
            <a:r>
              <a:rPr lang="en-US" sz="1400" dirty="0" err="1"/>
              <a:t>strong_up</a:t>
            </a:r>
            <a:r>
              <a:rPr lang="en-US" sz="1400" dirty="0"/>
              <a:t>, down, flat) and generated linguistically diverse tweets using predefined vocabulary, emojis, macro terms, and timestamps.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This allowed creation of a </a:t>
            </a:r>
            <a:r>
              <a:rPr lang="en-US" sz="1400" b="1" dirty="0"/>
              <a:t>large, sentiment-rich corpus</a:t>
            </a:r>
            <a:r>
              <a:rPr lang="en-US" sz="1400" dirty="0"/>
              <a:t> suitable for NLP and VADER analysis without requiring paid API access</a:t>
            </a:r>
            <a:r>
              <a:rPr lang="en-US" sz="1400" dirty="0">
                <a:effectLst/>
              </a:rPr>
              <a:t>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433885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98AF5320-421A-4856-A75D-6587C36D5470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6E2187FA-78B5-42F2-9074-40D4C2C1399B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CED26E1E-587B-4123-A4F9-DB49A037FBB9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573AD6BE-256C-44EB-886C-5713CB0A8D4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{E0656853-BDE7-4475-AF6D-65912F961D5F}tf78479028_win32</Template>
  <TotalTime>322</TotalTime>
  <Words>1641</Words>
  <Application>Microsoft Office PowerPoint</Application>
  <PresentationFormat>Widescreen</PresentationFormat>
  <Paragraphs>136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</vt:lpstr>
      <vt:lpstr>Calibri</vt:lpstr>
      <vt:lpstr>Garamond</vt:lpstr>
      <vt:lpstr>Segoe UI</vt:lpstr>
      <vt:lpstr>Segoe UI (Body)</vt:lpstr>
      <vt:lpstr>Segoe UI Light</vt:lpstr>
      <vt:lpstr>Segoe UI Light (Headings)</vt:lpstr>
      <vt:lpstr>Balancing Act</vt:lpstr>
      <vt:lpstr>Wellspring</vt:lpstr>
      <vt:lpstr>Star of the show</vt:lpstr>
      <vt:lpstr>Amusements</vt:lpstr>
      <vt:lpstr>Financial market project  Post graduate diploma in data science      Werner Visser  Student id: 4295158847  Part of the Financial Markets team  (Pablo, OKSANA, BARRY, FINN, ISMAEL, Zuzanna)  </vt:lpstr>
      <vt:lpstr>Project background</vt:lpstr>
      <vt:lpstr>Project background </vt:lpstr>
      <vt:lpstr>Data inputs</vt:lpstr>
      <vt:lpstr>Data snapshot</vt:lpstr>
      <vt:lpstr>objectives</vt:lpstr>
      <vt:lpstr>Analysis plan</vt:lpstr>
      <vt:lpstr>Analysis plan (Continued)</vt:lpstr>
      <vt:lpstr>Challenges</vt:lpstr>
      <vt:lpstr>PowerPoint Presentation</vt:lpstr>
      <vt:lpstr>KEY INSIGHTS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Werner Visser</dc:creator>
  <cp:lastModifiedBy>Werner Visser</cp:lastModifiedBy>
  <cp:revision>7</cp:revision>
  <cp:lastPrinted>2025-11-23T15:31:53Z</cp:lastPrinted>
  <dcterms:created xsi:type="dcterms:W3CDTF">2025-11-23T07:31:01Z</dcterms:created>
  <dcterms:modified xsi:type="dcterms:W3CDTF">2025-12-11T18:49:07Z</dcterms:modified>
</cp:coreProperties>
</file>